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2" r:id="rId8"/>
    <p:sldId id="261" r:id="rId9"/>
    <p:sldId id="262" r:id="rId10"/>
    <p:sldId id="263" r:id="rId11"/>
    <p:sldId id="264" r:id="rId12"/>
    <p:sldId id="265" r:id="rId13"/>
    <p:sldId id="266" r:id="rId14"/>
    <p:sldId id="267" r:id="rId15"/>
    <p:sldId id="268" r:id="rId16"/>
    <p:sldId id="269" r:id="rId17"/>
    <p:sldId id="270"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deouroki.net/video/1-natural-nyie" TargetMode="External"/><Relationship Id="rId2" Type="http://schemas.openxmlformats.org/officeDocument/2006/relationships/hyperlink" Target="http://www.dakatex.ru/index.php/ru/articles" TargetMode="External"/><Relationship Id="rId1" Type="http://schemas.openxmlformats.org/officeDocument/2006/relationships/slideLayout" Target="../slideLayouts/slideLayout2.xml"/><Relationship Id="rId5" Type="http://schemas.openxmlformats.org/officeDocument/2006/relationships/hyperlink" Target="https://www.peopleknit.ru/" TargetMode="External"/><Relationship Id="rId4" Type="http://schemas.openxmlformats.org/officeDocument/2006/relationships/hyperlink" Target="http://www.tanza-knit.ru/articles98.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14402"/>
          </a:xfrm>
        </p:spPr>
        <p:txBody>
          <a:bodyPr>
            <a:normAutofit/>
          </a:bodyPr>
          <a:lstStyle/>
          <a:p>
            <a:r>
              <a:rPr lang="ru-RU" b="1" i="1" dirty="0" smtClean="0">
                <a:solidFill>
                  <a:srgbClr val="FF0000"/>
                </a:solidFill>
              </a:rPr>
              <a:t>Натуральные волокна животного происхождения</a:t>
            </a:r>
            <a:endParaRPr lang="ru-RU" b="1" i="1" dirty="0">
              <a:solidFill>
                <a:srgbClr val="FF0000"/>
              </a:solidFill>
            </a:endParaRPr>
          </a:p>
        </p:txBody>
      </p:sp>
      <p:sp>
        <p:nvSpPr>
          <p:cNvPr id="5" name="Объект 4"/>
          <p:cNvSpPr>
            <a:spLocks noGrp="1"/>
          </p:cNvSpPr>
          <p:nvPr>
            <p:ph idx="1"/>
          </p:nvPr>
        </p:nvSpPr>
        <p:spPr>
          <a:xfrm>
            <a:off x="4211960" y="4077072"/>
            <a:ext cx="4032448" cy="2049091"/>
          </a:xfrm>
        </p:spPr>
        <p:txBody>
          <a:bodyPr>
            <a:normAutofit/>
          </a:bodyPr>
          <a:lstStyle/>
          <a:p>
            <a:pPr marL="0" indent="0" algn="r">
              <a:buNone/>
            </a:pPr>
            <a:r>
              <a:rPr lang="ru-RU" sz="2000" dirty="0" smtClean="0"/>
              <a:t>Подготовила: учитель технологии</a:t>
            </a:r>
          </a:p>
          <a:p>
            <a:pPr marL="0" indent="0" algn="r">
              <a:buNone/>
            </a:pPr>
            <a:r>
              <a:rPr lang="ru-RU" sz="2000" dirty="0" err="1" smtClean="0"/>
              <a:t>Дворяткина</a:t>
            </a:r>
            <a:r>
              <a:rPr lang="ru-RU" sz="2000" dirty="0" smtClean="0"/>
              <a:t> Н. Ю.</a:t>
            </a:r>
          </a:p>
          <a:p>
            <a:pPr marL="0" indent="0" algn="r">
              <a:buNone/>
            </a:pPr>
            <a:r>
              <a:rPr lang="ru-RU" sz="2000" dirty="0" smtClean="0"/>
              <a:t>ГБОУ школа 109</a:t>
            </a:r>
          </a:p>
          <a:p>
            <a:pPr marL="0" indent="0" algn="r">
              <a:buNone/>
            </a:pPr>
            <a:r>
              <a:rPr lang="ru-RU" sz="2000" smtClean="0"/>
              <a:t>Санкт-Петербург</a:t>
            </a:r>
            <a:r>
              <a:rPr lang="ru-RU" sz="2000" smtClean="0"/>
              <a:t> </a:t>
            </a:r>
            <a:endParaRPr lang="ru-RU" sz="2000" dirty="0"/>
          </a:p>
        </p:txBody>
      </p:sp>
    </p:spTree>
    <p:extLst>
      <p:ext uri="{BB962C8B-B14F-4D97-AF65-F5344CB8AC3E}">
        <p14:creationId xmlns:p14="http://schemas.microsoft.com/office/powerpoint/2010/main" val="23729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Внутри кокона находится сморщенная гусеница, которая через 12 дней превращается в мотыль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4103916" cy="37756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Стадии развития тутового шелкопря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353" y="692696"/>
            <a:ext cx="2952328" cy="569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31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Ту́товый шелкопря́д (лат. Bombyx mori), или шелкови́чный червь — гусеница и бабочка, играющие важную экономическую роль в производстве шёл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4286250" cy="50958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Ту́товый шелкопря́д (лат. Bombyx mori), или шелкови́чный червь — гусеница и бабочка, играющие важную экономическую роль в производстве шёл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60848"/>
            <a:ext cx="3614212" cy="360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4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Свойства волокон шелка</a:t>
            </a:r>
            <a:endParaRPr lang="ru-RU" b="1" i="1" dirty="0">
              <a:solidFill>
                <a:srgbClr val="FF0000"/>
              </a:solidFill>
            </a:endParaRPr>
          </a:p>
        </p:txBody>
      </p:sp>
      <p:sp>
        <p:nvSpPr>
          <p:cNvPr id="3" name="Объект 2"/>
          <p:cNvSpPr>
            <a:spLocks noGrp="1"/>
          </p:cNvSpPr>
          <p:nvPr>
            <p:ph idx="1"/>
          </p:nvPr>
        </p:nvSpPr>
        <p:spPr>
          <a:xfrm>
            <a:off x="457200" y="1600201"/>
            <a:ext cx="8229600" cy="4133056"/>
          </a:xfrm>
        </p:spPr>
        <p:txBody>
          <a:bodyPr>
            <a:normAutofit fontScale="92500" lnSpcReduction="10000"/>
          </a:bodyPr>
          <a:lstStyle/>
          <a:p>
            <a:pPr marL="0" indent="0">
              <a:buNone/>
            </a:pPr>
            <a:r>
              <a:rPr lang="ru-RU" dirty="0" smtClean="0"/>
              <a:t>   Самое легкое и прочное из натуральных волокон. Его получают из коконов шелковичных червей в виде длинной нити. Длина этой нити достигает 600-900 метров. Ее прочность позволяет производить из нее очень тонкую пряжу. Шелк довольно тяжелое волокно, он часто используется в комбинации с другими волокнами, - такими, как шерсть, - что придает пряже более высокую эластичность.</a:t>
            </a:r>
            <a:endParaRPr lang="ru-RU" dirty="0"/>
          </a:p>
        </p:txBody>
      </p:sp>
    </p:spTree>
    <p:extLst>
      <p:ext uri="{BB962C8B-B14F-4D97-AF65-F5344CB8AC3E}">
        <p14:creationId xmlns:p14="http://schemas.microsoft.com/office/powerpoint/2010/main" val="161093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История шёлка</a:t>
            </a:r>
            <a:endParaRPr lang="ru-RU" b="1" i="1" dirty="0">
              <a:solidFill>
                <a:srgbClr val="FF0000"/>
              </a:solidFill>
            </a:endParaRPr>
          </a:p>
        </p:txBody>
      </p:sp>
      <p:sp>
        <p:nvSpPr>
          <p:cNvPr id="3" name="Объект 2"/>
          <p:cNvSpPr>
            <a:spLocks noGrp="1"/>
          </p:cNvSpPr>
          <p:nvPr>
            <p:ph idx="1"/>
          </p:nvPr>
        </p:nvSpPr>
        <p:spPr/>
        <p:txBody>
          <a:bodyPr>
            <a:normAutofit fontScale="77500" lnSpcReduction="20000"/>
          </a:bodyPr>
          <a:lstStyle/>
          <a:p>
            <a:pPr marL="0" indent="0">
              <a:buNone/>
            </a:pPr>
            <a:r>
              <a:rPr lang="ru-RU" dirty="0" smtClean="0">
                <a:solidFill>
                  <a:srgbClr val="333333"/>
                </a:solidFill>
              </a:rPr>
              <a:t>     Как </a:t>
            </a:r>
            <a:r>
              <a:rPr lang="ru-RU" dirty="0">
                <a:solidFill>
                  <a:srgbClr val="333333"/>
                </a:solidFill>
              </a:rPr>
              <a:t>и несколько тысяч лет назад, сегодня натуральный шелк остается символом роскоши и богатства, несмотря на то, что доступен широкому кругу потребителей. Этот материал очень капризен и требует к себе бережного отношения. Но, в тоже время, одежда из натурального шелка настолько приятна к телу, прочна и красива, что многие из нас готовы платить немалые деньги, чтобы купить ее.</a:t>
            </a:r>
          </a:p>
          <a:p>
            <a:pPr marL="0" indent="0">
              <a:buNone/>
            </a:pPr>
            <a:r>
              <a:rPr lang="ru-RU" dirty="0" smtClean="0">
                <a:solidFill>
                  <a:srgbClr val="333333"/>
                </a:solidFill>
              </a:rPr>
              <a:t>      С </a:t>
            </a:r>
            <a:r>
              <a:rPr lang="ru-RU" dirty="0">
                <a:solidFill>
                  <a:srgbClr val="333333"/>
                </a:solidFill>
              </a:rPr>
              <a:t>историей возникновения шелка связано множество легенд, а его появление окутано тайной. Известно, что шелк появился в Китае пять тысяч лет тому назад. По одной из легенд шелковую нить случайно обнаружила жена китайского императора Си </a:t>
            </a:r>
            <a:r>
              <a:rPr lang="ru-RU" dirty="0" err="1">
                <a:solidFill>
                  <a:srgbClr val="333333"/>
                </a:solidFill>
              </a:rPr>
              <a:t>Линг-Чи</a:t>
            </a:r>
            <a:r>
              <a:rPr lang="ru-RU" dirty="0">
                <a:solidFill>
                  <a:srgbClr val="333333"/>
                </a:solidFill>
              </a:rPr>
              <a:t>. Ей на тот момент было 14 лет.</a:t>
            </a:r>
          </a:p>
          <a:p>
            <a:pPr marL="0" indent="0">
              <a:buNone/>
            </a:pPr>
            <a:endParaRPr lang="ru-RU" dirty="0"/>
          </a:p>
        </p:txBody>
      </p:sp>
    </p:spTree>
    <p:extLst>
      <p:ext uri="{BB962C8B-B14F-4D97-AF65-F5344CB8AC3E}">
        <p14:creationId xmlns:p14="http://schemas.microsoft.com/office/powerpoint/2010/main" val="344157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4536503"/>
          </a:xfrm>
        </p:spPr>
        <p:txBody>
          <a:bodyPr>
            <a:normAutofit fontScale="70000" lnSpcReduction="20000"/>
          </a:bodyPr>
          <a:lstStyle/>
          <a:p>
            <a:pPr marL="0" indent="0">
              <a:buNone/>
            </a:pPr>
            <a:r>
              <a:rPr lang="ru-RU" dirty="0" smtClean="0">
                <a:solidFill>
                  <a:srgbClr val="333333"/>
                </a:solidFill>
              </a:rPr>
              <a:t>     Однажды </a:t>
            </a:r>
            <a:r>
              <a:rPr lang="ru-RU" dirty="0">
                <a:solidFill>
                  <a:srgbClr val="333333"/>
                </a:solidFill>
              </a:rPr>
              <a:t>во время чаепития с подругами, которое проходило под кронами тутовых деревьев, к ней в чай упал кокон тутового шелкопряда. В горячем чае кокон начал постепенно раскрываться, выпуская тонкую шелковую нить. Императрица вместе с подругами долго наблюдала за этим процессом, а потом стала срывать остальные коконы тутового шелкопряда с деревьев и опускать их в горячую воду. Каждый кокон разматывался и превращался в тонкие прочные нити. Собрав все нити вместе, Си </a:t>
            </a:r>
            <a:r>
              <a:rPr lang="ru-RU" dirty="0" err="1">
                <a:solidFill>
                  <a:srgbClr val="333333"/>
                </a:solidFill>
              </a:rPr>
              <a:t>Линг-Чи</a:t>
            </a:r>
            <a:r>
              <a:rPr lang="ru-RU" dirty="0">
                <a:solidFill>
                  <a:srgbClr val="333333"/>
                </a:solidFill>
              </a:rPr>
              <a:t> смотала их в клубок, чтобы соткать своему мужу красивые одежды. Императору так понравился новый наряд, получившийся изысканным и приятным на ощупь, что он тут же отдал приказ разводить гусениц тутового шелкопряда, собирать их коконы и делать одежду из этих нитей.</a:t>
            </a:r>
            <a:endParaRPr lang="ru-RU" dirty="0"/>
          </a:p>
        </p:txBody>
      </p:sp>
      <p:pic>
        <p:nvPicPr>
          <p:cNvPr id="9218" name="Picture 2" descr="istoriya-vozniknoveniya-shelk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221088"/>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8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289451"/>
          </a:xfrm>
        </p:spPr>
        <p:txBody>
          <a:bodyPr>
            <a:normAutofit fontScale="77500" lnSpcReduction="20000"/>
          </a:bodyPr>
          <a:lstStyle/>
          <a:p>
            <a:pPr marL="0" indent="0">
              <a:buNone/>
            </a:pPr>
            <a:r>
              <a:rPr lang="ru-RU" dirty="0" smtClean="0">
                <a:solidFill>
                  <a:srgbClr val="333333"/>
                </a:solidFill>
              </a:rPr>
              <a:t>   Не </a:t>
            </a:r>
            <a:r>
              <a:rPr lang="ru-RU" dirty="0">
                <a:solidFill>
                  <a:srgbClr val="333333"/>
                </a:solidFill>
              </a:rPr>
              <a:t>одно столетие китайцы тщательно скрывали технологию производства натурального шелка. За разглашение тайны следовала смертная казнь. Но желание других правителей выведать секрет производства натурального шелка было настолько велико, что они шли на всевозможные ухищрения, лишь бы выведать эту тайну. Так, в </a:t>
            </a:r>
            <a:r>
              <a:rPr lang="ru-RU" dirty="0" err="1">
                <a:solidFill>
                  <a:srgbClr val="333333"/>
                </a:solidFill>
              </a:rPr>
              <a:t>Хотане</a:t>
            </a:r>
            <a:r>
              <a:rPr lang="ru-RU" dirty="0">
                <a:solidFill>
                  <a:srgbClr val="333333"/>
                </a:solidFill>
              </a:rPr>
              <a:t> натуральный шелк появился благодаря хитрости местного правителя, который посватался к китайской принцессе. Принцесса смогла вывести из Китая не только яйца шелковичных червей, но и семена тутового дерева, которые надежно спрятала в своей прическе. Но всего этого было недостаточно для производства натурального шелка, поэтому китайская принцесса позаботилась о перевозе в </a:t>
            </a:r>
            <a:r>
              <a:rPr lang="ru-RU" dirty="0" err="1">
                <a:solidFill>
                  <a:srgbClr val="333333"/>
                </a:solidFill>
              </a:rPr>
              <a:t>Хотан</a:t>
            </a:r>
            <a:r>
              <a:rPr lang="ru-RU" dirty="0">
                <a:solidFill>
                  <a:srgbClr val="333333"/>
                </a:solidFill>
              </a:rPr>
              <a:t> специалистов, понимающих в разведении тутового шелкопряда. Она выдала их за домашнюю прислугу и благополучно вывезла из Китая.</a:t>
            </a:r>
            <a:endParaRPr lang="ru-RU" dirty="0"/>
          </a:p>
        </p:txBody>
      </p:sp>
    </p:spTree>
    <p:extLst>
      <p:ext uri="{BB962C8B-B14F-4D97-AF65-F5344CB8AC3E}">
        <p14:creationId xmlns:p14="http://schemas.microsoft.com/office/powerpoint/2010/main" val="422662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Шёлковые ткани</a:t>
            </a:r>
            <a:endParaRPr lang="ru-RU" b="1" i="1" dirty="0">
              <a:solidFill>
                <a:srgbClr val="FF0000"/>
              </a:solidFill>
            </a:endParaRPr>
          </a:p>
        </p:txBody>
      </p:sp>
      <p:sp>
        <p:nvSpPr>
          <p:cNvPr id="3" name="Текст 2"/>
          <p:cNvSpPr>
            <a:spLocks noGrp="1"/>
          </p:cNvSpPr>
          <p:nvPr>
            <p:ph type="body" idx="1"/>
          </p:nvPr>
        </p:nvSpPr>
        <p:spPr>
          <a:xfrm>
            <a:off x="457200" y="2834934"/>
            <a:ext cx="7859216" cy="522058"/>
          </a:xfrm>
        </p:spPr>
        <p:txBody>
          <a:bodyPr>
            <a:normAutofit/>
          </a:bodyPr>
          <a:lstStyle/>
          <a:p>
            <a:r>
              <a:rPr lang="ru-RU" dirty="0" smtClean="0"/>
              <a:t>            Атлас                      Крепдешин                      Бархат         </a:t>
            </a:r>
            <a:endParaRPr lang="ru-RU" dirty="0"/>
          </a:p>
        </p:txBody>
      </p:sp>
      <p:sp>
        <p:nvSpPr>
          <p:cNvPr id="5" name="Текст 4"/>
          <p:cNvSpPr>
            <a:spLocks noGrp="1"/>
          </p:cNvSpPr>
          <p:nvPr>
            <p:ph type="body" sz="quarter" idx="3"/>
          </p:nvPr>
        </p:nvSpPr>
        <p:spPr>
          <a:xfrm>
            <a:off x="1043609" y="5373216"/>
            <a:ext cx="7643192" cy="432048"/>
          </a:xfrm>
        </p:spPr>
        <p:txBody>
          <a:bodyPr>
            <a:normAutofit lnSpcReduction="10000"/>
          </a:bodyPr>
          <a:lstStyle/>
          <a:p>
            <a:r>
              <a:rPr lang="ru-RU" dirty="0" smtClean="0"/>
              <a:t>              Шифон                                             </a:t>
            </a:r>
            <a:r>
              <a:rPr lang="ru-RU" dirty="0" err="1" smtClean="0"/>
              <a:t>Органза</a:t>
            </a:r>
            <a:endParaRPr lang="ru-RU" dirty="0"/>
          </a:p>
        </p:txBody>
      </p:sp>
      <p:pic>
        <p:nvPicPr>
          <p:cNvPr id="10242" name="Picture 2" descr="Картинки по запросу атлас тка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2088232" cy="15661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Картинки по запросу барха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304109"/>
            <a:ext cx="2415067" cy="160711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Картинки по запросу крепдеши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260523"/>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Картинки по запросу шифо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645023"/>
            <a:ext cx="2194407" cy="164745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Картинки по запросу органз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2" descr="Картинки по запросу органз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54" name="Picture 14" descr="Картинки по запросу органз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3634101"/>
            <a:ext cx="2326965" cy="165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046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Применение шёлка</a:t>
            </a:r>
            <a:endParaRPr lang="ru-RU" b="1" i="1" dirty="0">
              <a:solidFill>
                <a:srgbClr val="FF0000"/>
              </a:solidFill>
            </a:endParaRPr>
          </a:p>
        </p:txBody>
      </p:sp>
      <p:sp>
        <p:nvSpPr>
          <p:cNvPr id="4" name="AutoShape 2" descr="Картинки по запросу одежда из шелковых ткане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16" name="Picture 4" descr="Картинки по запросу одежда из шелковых ткан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73176"/>
            <a:ext cx="28765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Картинки по запросу одежда из шелковых ткан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373188"/>
            <a:ext cx="381000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Картинки по запросу одежда из шелковых ткане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29309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Картинки по запросу одежда из шелковых ткане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4350245"/>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Картинки по запросу одежда из шелковых ткане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3863523"/>
            <a:ext cx="1552501" cy="233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5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Ответьте на вопросы:</a:t>
            </a:r>
            <a:endParaRPr lang="ru-RU" b="1" i="1" dirty="0">
              <a:solidFill>
                <a:srgbClr val="FF0000"/>
              </a:solidFill>
            </a:endParaRPr>
          </a:p>
        </p:txBody>
      </p:sp>
      <p:sp>
        <p:nvSpPr>
          <p:cNvPr id="3" name="Объект 2"/>
          <p:cNvSpPr>
            <a:spLocks noGrp="1"/>
          </p:cNvSpPr>
          <p:nvPr>
            <p:ph idx="1"/>
          </p:nvPr>
        </p:nvSpPr>
        <p:spPr>
          <a:xfrm>
            <a:off x="395536" y="1484784"/>
            <a:ext cx="8229600" cy="4525963"/>
          </a:xfrm>
        </p:spPr>
        <p:txBody>
          <a:bodyPr>
            <a:normAutofit fontScale="92500" lnSpcReduction="10000"/>
          </a:bodyPr>
          <a:lstStyle/>
          <a:p>
            <a:r>
              <a:rPr lang="ru-RU" sz="2600" b="1" dirty="0">
                <a:solidFill>
                  <a:srgbClr val="000000"/>
                </a:solidFill>
                <a:latin typeface="Times New Roman"/>
              </a:rPr>
              <a:t>1. К волокнам животного происхождения относится:</a:t>
            </a:r>
            <a:endParaRPr lang="ru-RU" sz="2600" dirty="0">
              <a:solidFill>
                <a:srgbClr val="000000"/>
              </a:solidFill>
              <a:latin typeface="Times New Roman"/>
            </a:endParaRPr>
          </a:p>
          <a:p>
            <a:pPr marL="0" indent="0">
              <a:buNone/>
            </a:pPr>
            <a:r>
              <a:rPr lang="ru-RU" sz="2600" b="1" dirty="0">
                <a:solidFill>
                  <a:srgbClr val="000000"/>
                </a:solidFill>
                <a:latin typeface="Times New Roman"/>
              </a:rPr>
              <a:t>        </a:t>
            </a:r>
            <a:r>
              <a:rPr lang="ru-RU" sz="2600" dirty="0">
                <a:solidFill>
                  <a:srgbClr val="000000"/>
                </a:solidFill>
                <a:latin typeface="Times New Roman"/>
              </a:rPr>
              <a:t>а) шерсть</a:t>
            </a:r>
          </a:p>
          <a:p>
            <a:pPr marL="0" indent="0">
              <a:buNone/>
            </a:pPr>
            <a:r>
              <a:rPr lang="ru-RU" sz="2600" dirty="0">
                <a:solidFill>
                  <a:srgbClr val="000000"/>
                </a:solidFill>
                <a:latin typeface="Times New Roman"/>
              </a:rPr>
              <a:t>        б) конопля</a:t>
            </a:r>
          </a:p>
          <a:p>
            <a:pPr marL="0" indent="0">
              <a:buNone/>
            </a:pPr>
            <a:r>
              <a:rPr lang="ru-RU" sz="2600" dirty="0">
                <a:solidFill>
                  <a:srgbClr val="000000"/>
                </a:solidFill>
                <a:latin typeface="Times New Roman"/>
              </a:rPr>
              <a:t>        в) шелк</a:t>
            </a:r>
          </a:p>
          <a:p>
            <a:pPr marL="0" indent="0">
              <a:buNone/>
            </a:pPr>
            <a:r>
              <a:rPr lang="ru-RU" sz="2600" dirty="0">
                <a:solidFill>
                  <a:srgbClr val="000000"/>
                </a:solidFill>
                <a:latin typeface="Times New Roman"/>
              </a:rPr>
              <a:t>        г) хлопок</a:t>
            </a:r>
          </a:p>
          <a:p>
            <a:r>
              <a:rPr lang="ru-RU" sz="2600" b="1" dirty="0" smtClean="0">
                <a:solidFill>
                  <a:srgbClr val="000000"/>
                </a:solidFill>
                <a:latin typeface="Times New Roman"/>
              </a:rPr>
              <a:t>2.К </a:t>
            </a:r>
            <a:r>
              <a:rPr lang="ru-RU" sz="2600" b="1" dirty="0">
                <a:solidFill>
                  <a:srgbClr val="000000"/>
                </a:solidFill>
                <a:latin typeface="Times New Roman"/>
              </a:rPr>
              <a:t>животным, от которых получают шерсть, относятся:</a:t>
            </a:r>
            <a:endParaRPr lang="ru-RU" sz="2600" dirty="0">
              <a:solidFill>
                <a:srgbClr val="000000"/>
              </a:solidFill>
              <a:latin typeface="Times New Roman"/>
            </a:endParaRPr>
          </a:p>
          <a:p>
            <a:pPr marL="0" indent="0">
              <a:buNone/>
            </a:pPr>
            <a:r>
              <a:rPr lang="ru-RU" sz="2600" b="1" dirty="0">
                <a:solidFill>
                  <a:srgbClr val="000000"/>
                </a:solidFill>
                <a:latin typeface="Times New Roman"/>
              </a:rPr>
              <a:t>        </a:t>
            </a:r>
            <a:r>
              <a:rPr lang="ru-RU" sz="2600" dirty="0">
                <a:solidFill>
                  <a:srgbClr val="000000"/>
                </a:solidFill>
                <a:latin typeface="Times New Roman"/>
              </a:rPr>
              <a:t>а) верблюд</a:t>
            </a:r>
          </a:p>
          <a:p>
            <a:pPr marL="0" indent="0">
              <a:buNone/>
            </a:pPr>
            <a:r>
              <a:rPr lang="ru-RU" sz="2600" dirty="0">
                <a:solidFill>
                  <a:srgbClr val="000000"/>
                </a:solidFill>
                <a:latin typeface="Times New Roman"/>
              </a:rPr>
              <a:t>        б) тутовый шелкопряд</a:t>
            </a:r>
          </a:p>
          <a:p>
            <a:pPr marL="0" indent="0">
              <a:buNone/>
            </a:pPr>
            <a:r>
              <a:rPr lang="ru-RU" sz="2600" dirty="0">
                <a:solidFill>
                  <a:srgbClr val="000000"/>
                </a:solidFill>
                <a:latin typeface="Times New Roman"/>
              </a:rPr>
              <a:t>       в) коза</a:t>
            </a:r>
          </a:p>
          <a:p>
            <a:pPr marL="0" indent="0">
              <a:buNone/>
            </a:pPr>
            <a:r>
              <a:rPr lang="ru-RU" sz="2600" dirty="0">
                <a:solidFill>
                  <a:srgbClr val="000000"/>
                </a:solidFill>
                <a:latin typeface="Times New Roman"/>
              </a:rPr>
              <a:t>        г) </a:t>
            </a:r>
            <a:r>
              <a:rPr lang="ru-RU" sz="2600" dirty="0" smtClean="0">
                <a:solidFill>
                  <a:srgbClr val="000000"/>
                </a:solidFill>
                <a:latin typeface="Times New Roman"/>
              </a:rPr>
              <a:t>лама</a:t>
            </a:r>
          </a:p>
          <a:p>
            <a:pPr marL="0" indent="0">
              <a:buNone/>
            </a:pPr>
            <a:endParaRPr lang="ru-RU" sz="1200" dirty="0">
              <a:solidFill>
                <a:srgbClr val="000000"/>
              </a:solidFill>
              <a:latin typeface="Times New Roman"/>
            </a:endParaRPr>
          </a:p>
          <a:p>
            <a:pPr marL="0" indent="0">
              <a:buNone/>
            </a:pPr>
            <a:endParaRPr lang="ru-RU" sz="1800" dirty="0"/>
          </a:p>
        </p:txBody>
      </p:sp>
    </p:spTree>
    <p:extLst>
      <p:ext uri="{BB962C8B-B14F-4D97-AF65-F5344CB8AC3E}">
        <p14:creationId xmlns:p14="http://schemas.microsoft.com/office/powerpoint/2010/main" val="43035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92696"/>
            <a:ext cx="8229600" cy="5184576"/>
          </a:xfrm>
        </p:spPr>
        <p:txBody>
          <a:bodyPr>
            <a:noAutofit/>
          </a:bodyPr>
          <a:lstStyle/>
          <a:p>
            <a:pPr lvl="0"/>
            <a:r>
              <a:rPr lang="ru-RU" sz="2000" b="1" dirty="0">
                <a:solidFill>
                  <a:srgbClr val="000000"/>
                </a:solidFill>
                <a:latin typeface="Times New Roman"/>
              </a:rPr>
              <a:t> 3.Признаки шерстяной ткани?</a:t>
            </a:r>
            <a:endParaRPr lang="ru-RU" sz="2000" dirty="0">
              <a:solidFill>
                <a:srgbClr val="000000"/>
              </a:solidFill>
              <a:latin typeface="Times New Roman"/>
            </a:endParaRPr>
          </a:p>
          <a:p>
            <a:pPr marL="0" lvl="0" indent="0">
              <a:buNone/>
            </a:pPr>
            <a:r>
              <a:rPr lang="ru-RU" sz="2000" b="1" dirty="0">
                <a:solidFill>
                  <a:srgbClr val="000000"/>
                </a:solidFill>
                <a:latin typeface="Times New Roman"/>
              </a:rPr>
              <a:t>      </a:t>
            </a:r>
            <a:r>
              <a:rPr lang="ru-RU" sz="2000" dirty="0">
                <a:solidFill>
                  <a:srgbClr val="000000"/>
                </a:solidFill>
                <a:latin typeface="Times New Roman"/>
              </a:rPr>
              <a:t>а) мягкая</a:t>
            </a:r>
          </a:p>
          <a:p>
            <a:pPr marL="0" lvl="0" indent="0">
              <a:buNone/>
            </a:pPr>
            <a:r>
              <a:rPr lang="ru-RU" sz="2000" b="1" dirty="0">
                <a:solidFill>
                  <a:srgbClr val="000000"/>
                </a:solidFill>
                <a:latin typeface="Times New Roman"/>
              </a:rPr>
              <a:t>       </a:t>
            </a:r>
            <a:r>
              <a:rPr lang="ru-RU" sz="2000" dirty="0">
                <a:solidFill>
                  <a:srgbClr val="000000"/>
                </a:solidFill>
                <a:latin typeface="Times New Roman"/>
              </a:rPr>
              <a:t>б) блестящая</a:t>
            </a:r>
          </a:p>
          <a:p>
            <a:pPr marL="0" lvl="0" indent="0">
              <a:buNone/>
            </a:pPr>
            <a:r>
              <a:rPr lang="ru-RU" sz="2000" dirty="0">
                <a:solidFill>
                  <a:srgbClr val="000000"/>
                </a:solidFill>
                <a:latin typeface="Times New Roman"/>
              </a:rPr>
              <a:t>       в) жесткая</a:t>
            </a:r>
          </a:p>
          <a:p>
            <a:pPr marL="0" lvl="0" indent="0">
              <a:buNone/>
            </a:pPr>
            <a:r>
              <a:rPr lang="ru-RU" sz="2000" dirty="0">
                <a:solidFill>
                  <a:srgbClr val="000000"/>
                </a:solidFill>
                <a:latin typeface="Times New Roman"/>
              </a:rPr>
              <a:t>       г) шероховатая</a:t>
            </a:r>
          </a:p>
          <a:p>
            <a:pPr marL="0" lvl="0" indent="0">
              <a:buNone/>
            </a:pPr>
            <a:r>
              <a:rPr lang="ru-RU" sz="2000" b="1" dirty="0">
                <a:solidFill>
                  <a:srgbClr val="000000"/>
                </a:solidFill>
                <a:latin typeface="Times New Roman"/>
              </a:rPr>
              <a:t>       </a:t>
            </a:r>
            <a:r>
              <a:rPr lang="ru-RU" sz="2000" dirty="0">
                <a:solidFill>
                  <a:srgbClr val="000000"/>
                </a:solidFill>
                <a:latin typeface="Times New Roman"/>
              </a:rPr>
              <a:t>д) </a:t>
            </a:r>
            <a:r>
              <a:rPr lang="ru-RU" sz="2000" dirty="0" smtClean="0">
                <a:solidFill>
                  <a:srgbClr val="000000"/>
                </a:solidFill>
                <a:latin typeface="Times New Roman"/>
              </a:rPr>
              <a:t>гладкая</a:t>
            </a:r>
            <a:endParaRPr lang="ru-RU" sz="2000" b="1" dirty="0" smtClean="0">
              <a:solidFill>
                <a:srgbClr val="000000"/>
              </a:solidFill>
              <a:latin typeface="Times New Roman"/>
            </a:endParaRPr>
          </a:p>
          <a:p>
            <a:r>
              <a:rPr lang="ru-RU" sz="2000" b="1" dirty="0" smtClean="0">
                <a:solidFill>
                  <a:srgbClr val="000000"/>
                </a:solidFill>
                <a:latin typeface="Times New Roman"/>
              </a:rPr>
              <a:t>4. Коконную </a:t>
            </a:r>
            <a:r>
              <a:rPr lang="ru-RU" sz="2000" b="1" dirty="0">
                <a:solidFill>
                  <a:srgbClr val="000000"/>
                </a:solidFill>
                <a:latin typeface="Times New Roman"/>
              </a:rPr>
              <a:t>нить вырабатывает:</a:t>
            </a:r>
            <a:endParaRPr lang="ru-RU" sz="2000" dirty="0">
              <a:solidFill>
                <a:srgbClr val="000000"/>
              </a:solidFill>
              <a:latin typeface="Times New Roman"/>
            </a:endParaRPr>
          </a:p>
          <a:p>
            <a:pPr marL="0" indent="0">
              <a:buNone/>
            </a:pPr>
            <a:r>
              <a:rPr lang="ru-RU" sz="2000" b="1" dirty="0">
                <a:solidFill>
                  <a:srgbClr val="000000"/>
                </a:solidFill>
                <a:latin typeface="Times New Roman"/>
              </a:rPr>
              <a:t>     </a:t>
            </a:r>
            <a:r>
              <a:rPr lang="ru-RU" sz="2000" dirty="0">
                <a:solidFill>
                  <a:srgbClr val="000000"/>
                </a:solidFill>
                <a:latin typeface="Times New Roman"/>
              </a:rPr>
              <a:t>а) </a:t>
            </a:r>
            <a:r>
              <a:rPr lang="ru-RU" sz="2000" dirty="0" smtClean="0">
                <a:solidFill>
                  <a:srgbClr val="000000"/>
                </a:solidFill>
                <a:latin typeface="Times New Roman"/>
              </a:rPr>
              <a:t>бабочка</a:t>
            </a:r>
          </a:p>
          <a:p>
            <a:pPr marL="0" indent="0">
              <a:buNone/>
            </a:pPr>
            <a:r>
              <a:rPr lang="ru-RU" sz="2000" dirty="0" smtClean="0">
                <a:solidFill>
                  <a:srgbClr val="000000"/>
                </a:solidFill>
                <a:latin typeface="Times New Roman"/>
              </a:rPr>
              <a:t>     </a:t>
            </a:r>
            <a:r>
              <a:rPr lang="ru-RU" sz="2000" dirty="0">
                <a:solidFill>
                  <a:srgbClr val="000000"/>
                </a:solidFill>
                <a:latin typeface="Times New Roman"/>
              </a:rPr>
              <a:t> б) </a:t>
            </a:r>
            <a:r>
              <a:rPr lang="ru-RU" sz="2000" dirty="0" smtClean="0">
                <a:solidFill>
                  <a:srgbClr val="000000"/>
                </a:solidFill>
                <a:latin typeface="Times New Roman"/>
              </a:rPr>
              <a:t>куколка</a:t>
            </a:r>
          </a:p>
          <a:p>
            <a:pPr marL="0" indent="0">
              <a:buNone/>
            </a:pPr>
            <a:r>
              <a:rPr lang="ru-RU" sz="2000" dirty="0">
                <a:solidFill>
                  <a:srgbClr val="000000"/>
                </a:solidFill>
                <a:latin typeface="Times New Roman"/>
              </a:rPr>
              <a:t> </a:t>
            </a:r>
            <a:r>
              <a:rPr lang="ru-RU" sz="2000" dirty="0" smtClean="0">
                <a:solidFill>
                  <a:srgbClr val="000000"/>
                </a:solidFill>
                <a:latin typeface="Times New Roman"/>
              </a:rPr>
              <a:t>    </a:t>
            </a:r>
            <a:r>
              <a:rPr lang="ru-RU" sz="2000" dirty="0">
                <a:solidFill>
                  <a:srgbClr val="000000"/>
                </a:solidFill>
                <a:latin typeface="Times New Roman"/>
              </a:rPr>
              <a:t> в) гусеница  </a:t>
            </a:r>
          </a:p>
          <a:p>
            <a:r>
              <a:rPr lang="ru-RU" sz="2000" b="1" dirty="0" smtClean="0"/>
              <a:t>5. Какую ткань, вы выбрали бы для нарядной блузки?</a:t>
            </a:r>
          </a:p>
          <a:p>
            <a:r>
              <a:rPr lang="ru-RU" sz="2000" b="1" dirty="0" smtClean="0"/>
              <a:t>6. Какую ткань нужно выбрать, для пошива пальто?</a:t>
            </a:r>
          </a:p>
          <a:p>
            <a:endParaRPr lang="ru-RU" sz="2000" dirty="0"/>
          </a:p>
        </p:txBody>
      </p:sp>
    </p:spTree>
    <p:extLst>
      <p:ext uri="{BB962C8B-B14F-4D97-AF65-F5344CB8AC3E}">
        <p14:creationId xmlns:p14="http://schemas.microsoft.com/office/powerpoint/2010/main" val="77497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Шерсть.</a:t>
            </a:r>
            <a:endParaRPr lang="ru-RU" b="1" i="1" dirty="0">
              <a:solidFill>
                <a:srgbClr val="FF0000"/>
              </a:solidFill>
            </a:endParaRPr>
          </a:p>
        </p:txBody>
      </p:sp>
      <p:sp>
        <p:nvSpPr>
          <p:cNvPr id="3" name="Объект 2"/>
          <p:cNvSpPr>
            <a:spLocks noGrp="1"/>
          </p:cNvSpPr>
          <p:nvPr>
            <p:ph idx="1"/>
          </p:nvPr>
        </p:nvSpPr>
        <p:spPr>
          <a:xfrm>
            <a:off x="457200" y="1340769"/>
            <a:ext cx="8229600" cy="1944216"/>
          </a:xfrm>
        </p:spPr>
        <p:txBody>
          <a:bodyPr/>
          <a:lstStyle/>
          <a:p>
            <a:pPr marL="0" indent="0">
              <a:buNone/>
            </a:pPr>
            <a:r>
              <a:rPr lang="ru-RU" dirty="0" smtClean="0"/>
              <a:t>    Шерсть – собранный для переработки волосяной покров животных (овец, коз, верблюдов и др.)</a:t>
            </a:r>
            <a:endParaRPr lang="ru-RU" dirty="0"/>
          </a:p>
        </p:txBody>
      </p:sp>
      <p:pic>
        <p:nvPicPr>
          <p:cNvPr id="1026" name="Picture 2" descr="Картинки по запросу фото животных с кого берут шерс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2494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фото животных с кого берут шер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356992"/>
            <a:ext cx="1553133" cy="20708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фото животных с кого берут шерст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084528"/>
            <a:ext cx="2170212" cy="16276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Картинки по запросу фото животных с кого берут шерст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504" y="2502123"/>
            <a:ext cx="2203907" cy="158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3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132856"/>
            <a:ext cx="8229600" cy="3993307"/>
          </a:xfrm>
        </p:spPr>
        <p:txBody>
          <a:bodyPr>
            <a:normAutofit/>
          </a:bodyPr>
          <a:lstStyle/>
          <a:p>
            <a:r>
              <a:rPr lang="ru-RU" sz="6000" b="1" i="1" dirty="0" smtClean="0">
                <a:solidFill>
                  <a:srgbClr val="FF0000"/>
                </a:solidFill>
              </a:rPr>
              <a:t>Спасибо за работу!</a:t>
            </a:r>
            <a:endParaRPr lang="ru-RU" sz="6000" b="1" i="1" dirty="0">
              <a:solidFill>
                <a:srgbClr val="FF0000"/>
              </a:solidFill>
            </a:endParaRPr>
          </a:p>
        </p:txBody>
      </p:sp>
    </p:spTree>
    <p:extLst>
      <p:ext uri="{BB962C8B-B14F-4D97-AF65-F5344CB8AC3E}">
        <p14:creationId xmlns:p14="http://schemas.microsoft.com/office/powerpoint/2010/main" val="249210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Источники информации:</a:t>
            </a:r>
            <a:endParaRPr lang="ru-RU" b="1" i="1" dirty="0">
              <a:solidFill>
                <a:srgbClr val="FF0000"/>
              </a:solidFill>
            </a:endParaRPr>
          </a:p>
        </p:txBody>
      </p:sp>
      <p:sp>
        <p:nvSpPr>
          <p:cNvPr id="3" name="Объект 2"/>
          <p:cNvSpPr>
            <a:spLocks noGrp="1"/>
          </p:cNvSpPr>
          <p:nvPr>
            <p:ph idx="1"/>
          </p:nvPr>
        </p:nvSpPr>
        <p:spPr/>
        <p:txBody>
          <a:bodyPr/>
          <a:lstStyle/>
          <a:p>
            <a:r>
              <a:rPr lang="ru-RU" dirty="0" smtClean="0"/>
              <a:t>Википедия.</a:t>
            </a:r>
          </a:p>
          <a:p>
            <a:r>
              <a:rPr lang="en-US" dirty="0">
                <a:hlinkClick r:id="rId2"/>
              </a:rPr>
              <a:t>http://</a:t>
            </a:r>
            <a:r>
              <a:rPr lang="en-US" dirty="0" smtClean="0">
                <a:hlinkClick r:id="rId2"/>
              </a:rPr>
              <a:t>www.dakatex.ru/index.php/ru/articles</a:t>
            </a:r>
            <a:endParaRPr lang="ru-RU" dirty="0" smtClean="0"/>
          </a:p>
          <a:p>
            <a:r>
              <a:rPr lang="en-US" dirty="0">
                <a:hlinkClick r:id="rId3"/>
              </a:rPr>
              <a:t>https://</a:t>
            </a:r>
            <a:r>
              <a:rPr lang="en-US" dirty="0" smtClean="0">
                <a:hlinkClick r:id="rId3"/>
              </a:rPr>
              <a:t>videouroki.net/video/1-natural-nyie</a:t>
            </a:r>
            <a:endParaRPr lang="ru-RU" dirty="0"/>
          </a:p>
          <a:p>
            <a:r>
              <a:rPr lang="en-US" dirty="0" smtClean="0">
                <a:hlinkClick r:id="rId4"/>
              </a:rPr>
              <a:t>http</a:t>
            </a:r>
            <a:r>
              <a:rPr lang="en-US" dirty="0">
                <a:hlinkClick r:id="rId4"/>
              </a:rPr>
              <a:t>://</a:t>
            </a:r>
            <a:r>
              <a:rPr lang="en-US" dirty="0" smtClean="0">
                <a:hlinkClick r:id="rId4"/>
              </a:rPr>
              <a:t>www.tanza-knit.ru/articles98.html</a:t>
            </a:r>
            <a:endParaRPr lang="ru-RU" dirty="0" smtClean="0"/>
          </a:p>
          <a:p>
            <a:r>
              <a:rPr lang="en-US" dirty="0">
                <a:hlinkClick r:id="rId5"/>
              </a:rPr>
              <a:t>https://</a:t>
            </a:r>
            <a:r>
              <a:rPr lang="en-US" dirty="0" smtClean="0">
                <a:hlinkClick r:id="rId5"/>
              </a:rPr>
              <a:t>www.peopleknit.ru</a:t>
            </a:r>
            <a:endParaRPr lang="ru-RU" dirty="0" smtClean="0"/>
          </a:p>
          <a:p>
            <a:endParaRPr lang="ru-RU" dirty="0"/>
          </a:p>
        </p:txBody>
      </p:sp>
    </p:spTree>
    <p:extLst>
      <p:ext uri="{BB962C8B-B14F-4D97-AF65-F5344CB8AC3E}">
        <p14:creationId xmlns:p14="http://schemas.microsoft.com/office/powerpoint/2010/main" val="299355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Волокна шерсти</a:t>
            </a:r>
            <a:endParaRPr lang="ru-RU" b="1" i="1" dirty="0">
              <a:solidFill>
                <a:srgbClr val="FF0000"/>
              </a:solidFill>
            </a:endParaRPr>
          </a:p>
        </p:txBody>
      </p:sp>
      <p:sp>
        <p:nvSpPr>
          <p:cNvPr id="3" name="Объект 2"/>
          <p:cNvSpPr>
            <a:spLocks noGrp="1"/>
          </p:cNvSpPr>
          <p:nvPr>
            <p:ph idx="1"/>
          </p:nvPr>
        </p:nvSpPr>
        <p:spPr>
          <a:xfrm>
            <a:off x="457200" y="1600201"/>
            <a:ext cx="8229600" cy="2836912"/>
          </a:xfrm>
        </p:spPr>
        <p:txBody>
          <a:bodyPr>
            <a:normAutofit fontScale="92500" lnSpcReduction="10000"/>
          </a:bodyPr>
          <a:lstStyle/>
          <a:p>
            <a:pPr marL="0" indent="0">
              <a:buNone/>
            </a:pPr>
            <a:r>
              <a:rPr lang="ru-RU" dirty="0" smtClean="0"/>
              <a:t>   Шерсть от животных получают как правило при помощи стрижки, реже – вычесыванием.</a:t>
            </a:r>
          </a:p>
          <a:p>
            <a:pPr marL="0" indent="0">
              <a:buNone/>
            </a:pPr>
            <a:r>
              <a:rPr lang="ru-RU" dirty="0" smtClean="0"/>
              <a:t>   Волокна шерсти имеют длину от 20 до 450 мм и различную толщину. </a:t>
            </a:r>
          </a:p>
          <a:p>
            <a:pPr marL="0" indent="0">
              <a:buNone/>
            </a:pPr>
            <a:r>
              <a:rPr lang="ru-RU" dirty="0"/>
              <a:t> </a:t>
            </a:r>
            <a:r>
              <a:rPr lang="ru-RU" dirty="0" smtClean="0"/>
              <a:t>   Цвет может быть белым, серым, рыжим, черным.</a:t>
            </a:r>
            <a:endParaRPr lang="ru-RU" dirty="0"/>
          </a:p>
        </p:txBody>
      </p:sp>
      <p:pic>
        <p:nvPicPr>
          <p:cNvPr id="2050" name="Picture 2" descr="Картинки по запросу фото животных с кого берут шерс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29309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фото животных с кого берут шерсть"/>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887392"/>
            <a:ext cx="3223171" cy="214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Применение шерсти</a:t>
            </a:r>
            <a:endParaRPr lang="ru-RU" b="1" i="1" dirty="0">
              <a:solidFill>
                <a:srgbClr val="FF0000"/>
              </a:solidFill>
            </a:endParaRPr>
          </a:p>
        </p:txBody>
      </p:sp>
      <p:sp>
        <p:nvSpPr>
          <p:cNvPr id="3" name="Объект 2"/>
          <p:cNvSpPr>
            <a:spLocks noGrp="1"/>
          </p:cNvSpPr>
          <p:nvPr>
            <p:ph idx="1"/>
          </p:nvPr>
        </p:nvSpPr>
        <p:spPr>
          <a:xfrm>
            <a:off x="457200" y="1600201"/>
            <a:ext cx="8229600" cy="1396751"/>
          </a:xfrm>
        </p:spPr>
        <p:txBody>
          <a:bodyPr>
            <a:normAutofit/>
          </a:bodyPr>
          <a:lstStyle/>
          <a:p>
            <a:pPr marL="0" indent="0">
              <a:buNone/>
            </a:pPr>
            <a:r>
              <a:rPr lang="ru-RU" dirty="0" smtClean="0"/>
              <a:t>   Из шерсти вырабатывают пряжу, ткани, трикотаж, </a:t>
            </a:r>
            <a:r>
              <a:rPr lang="ru-RU" dirty="0" err="1" smtClean="0"/>
              <a:t>валяйло</a:t>
            </a:r>
            <a:r>
              <a:rPr lang="ru-RU" dirty="0" smtClean="0"/>
              <a:t>-войлочные изделия и др.</a:t>
            </a:r>
            <a:endParaRPr lang="ru-RU" dirty="0"/>
          </a:p>
        </p:txBody>
      </p:sp>
      <p:pic>
        <p:nvPicPr>
          <p:cNvPr id="3074" name="Picture 2" descr="Картинки по запросу применение шер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0928"/>
            <a:ext cx="259228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применение шерст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077072"/>
            <a:ext cx="2723456" cy="20425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Картинки по запросу применение шерс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2841586"/>
            <a:ext cx="1791367" cy="218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86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Шерстяные ткани</a:t>
            </a:r>
            <a:endParaRPr lang="ru-RU" b="1" i="1" dirty="0">
              <a:solidFill>
                <a:srgbClr val="FF0000"/>
              </a:solidFill>
            </a:endParaRPr>
          </a:p>
        </p:txBody>
      </p:sp>
      <p:sp>
        <p:nvSpPr>
          <p:cNvPr id="3" name="Текст 2"/>
          <p:cNvSpPr>
            <a:spLocks noGrp="1"/>
          </p:cNvSpPr>
          <p:nvPr>
            <p:ph type="body" idx="1"/>
          </p:nvPr>
        </p:nvSpPr>
        <p:spPr>
          <a:xfrm>
            <a:off x="755576" y="1916831"/>
            <a:ext cx="3741812" cy="1008113"/>
          </a:xfrm>
        </p:spPr>
        <p:txBody>
          <a:bodyPr>
            <a:normAutofit/>
          </a:bodyPr>
          <a:lstStyle/>
          <a:p>
            <a:r>
              <a:rPr lang="ru-RU" dirty="0" smtClean="0"/>
              <a:t>Габардин</a:t>
            </a:r>
            <a:endParaRPr lang="ru-RU" dirty="0"/>
          </a:p>
        </p:txBody>
      </p:sp>
      <p:sp>
        <p:nvSpPr>
          <p:cNvPr id="4" name="Объект 3"/>
          <p:cNvSpPr>
            <a:spLocks noGrp="1"/>
          </p:cNvSpPr>
          <p:nvPr>
            <p:ph sz="half" idx="2"/>
          </p:nvPr>
        </p:nvSpPr>
        <p:spPr>
          <a:xfrm>
            <a:off x="1259632" y="5373216"/>
            <a:ext cx="6967254" cy="752945"/>
          </a:xfrm>
        </p:spPr>
        <p:txBody>
          <a:bodyPr/>
          <a:lstStyle/>
          <a:p>
            <a:pPr marL="0" indent="0">
              <a:buNone/>
            </a:pPr>
            <a:r>
              <a:rPr lang="ru-RU" dirty="0" smtClean="0"/>
              <a:t>                                         Сукно</a:t>
            </a:r>
            <a:endParaRPr lang="ru-RU" dirty="0"/>
          </a:p>
        </p:txBody>
      </p:sp>
      <p:sp>
        <p:nvSpPr>
          <p:cNvPr id="5" name="Текст 4"/>
          <p:cNvSpPr>
            <a:spLocks noGrp="1"/>
          </p:cNvSpPr>
          <p:nvPr>
            <p:ph type="body" sz="quarter" idx="3"/>
          </p:nvPr>
        </p:nvSpPr>
        <p:spPr>
          <a:xfrm>
            <a:off x="3491879" y="2420889"/>
            <a:ext cx="5194921" cy="504056"/>
          </a:xfrm>
        </p:spPr>
        <p:txBody>
          <a:bodyPr/>
          <a:lstStyle/>
          <a:p>
            <a:r>
              <a:rPr lang="ru-RU" dirty="0" smtClean="0"/>
              <a:t>Кашемир</a:t>
            </a:r>
            <a:endParaRPr lang="ru-RU" dirty="0"/>
          </a:p>
        </p:txBody>
      </p:sp>
      <p:sp>
        <p:nvSpPr>
          <p:cNvPr id="6" name="Объект 5"/>
          <p:cNvSpPr>
            <a:spLocks noGrp="1"/>
          </p:cNvSpPr>
          <p:nvPr>
            <p:ph sz="quarter" idx="4"/>
          </p:nvPr>
        </p:nvSpPr>
        <p:spPr>
          <a:xfrm>
            <a:off x="6372200" y="2553545"/>
            <a:ext cx="2314599" cy="1379511"/>
          </a:xfrm>
        </p:spPr>
        <p:txBody>
          <a:bodyPr/>
          <a:lstStyle/>
          <a:p>
            <a:pPr marL="0" indent="0">
              <a:buNone/>
            </a:pPr>
            <a:r>
              <a:rPr lang="ru-RU" dirty="0" smtClean="0"/>
              <a:t>Драп</a:t>
            </a:r>
            <a:endParaRPr lang="ru-RU" dirty="0"/>
          </a:p>
        </p:txBody>
      </p:sp>
      <p:pic>
        <p:nvPicPr>
          <p:cNvPr id="5122" name="Picture 2" descr="Картинки по запросу габард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2144011" cy="15008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артинки по запросу кашеми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624" y="1052737"/>
            <a:ext cx="2253465" cy="15008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Картинки по запросу дра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081308"/>
            <a:ext cx="1962919" cy="147029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Картинки по запросу сукно"/>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4481" y="3379812"/>
            <a:ext cx="3642405" cy="184938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Картинки по запросу сукно"/>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689" y="3379811"/>
            <a:ext cx="2465851" cy="184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12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FF0000"/>
                </a:solidFill>
              </a:rPr>
              <a:t>Применение шерстяных тканей</a:t>
            </a:r>
            <a:endParaRPr lang="ru-RU" b="1" i="1" dirty="0">
              <a:solidFill>
                <a:srgbClr val="FF0000"/>
              </a:solidFill>
            </a:endParaRPr>
          </a:p>
        </p:txBody>
      </p:sp>
      <p:pic>
        <p:nvPicPr>
          <p:cNvPr id="11266" name="Picture 2" descr="Картинки по запросу изделия из шерстяных ткан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377645"/>
            <a:ext cx="2952328" cy="183135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Картинки по запросу изделия из шерстяных ткан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377645"/>
            <a:ext cx="2476281" cy="420967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Картинки по запросу изделия из шерстяных ткане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861048"/>
            <a:ext cx="3788086" cy="194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6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Картинки по запросу шерстяные ткани в одежд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330884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Картинки по запросу шерстяные ткани в одежд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068960"/>
            <a:ext cx="3439269" cy="343926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Картинки по запросу шерстяные ткани в одежд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036200"/>
            <a:ext cx="24384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Картинки по запросу шерстяные ткани в одежд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9949" y="3717032"/>
            <a:ext cx="3341171"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8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Шёлк</a:t>
            </a:r>
            <a:endParaRPr lang="ru-RU" b="1" i="1" dirty="0">
              <a:solidFill>
                <a:srgbClr val="FF0000"/>
              </a:solidFill>
            </a:endParaRPr>
          </a:p>
        </p:txBody>
      </p:sp>
      <p:sp>
        <p:nvSpPr>
          <p:cNvPr id="3" name="Объект 2"/>
          <p:cNvSpPr>
            <a:spLocks noGrp="1"/>
          </p:cNvSpPr>
          <p:nvPr>
            <p:ph idx="1"/>
          </p:nvPr>
        </p:nvSpPr>
        <p:spPr>
          <a:xfrm>
            <a:off x="457200" y="1600201"/>
            <a:ext cx="8229600" cy="1108720"/>
          </a:xfrm>
        </p:spPr>
        <p:txBody>
          <a:bodyPr/>
          <a:lstStyle/>
          <a:p>
            <a:pPr marL="0" indent="0">
              <a:buNone/>
            </a:pPr>
            <a:r>
              <a:rPr lang="ru-RU" dirty="0" smtClean="0"/>
              <a:t>     Мягкая ткань из нитей, добываемых из кокона тутового шелкопряда.</a:t>
            </a:r>
            <a:endParaRPr lang="ru-RU" dirty="0"/>
          </a:p>
        </p:txBody>
      </p:sp>
      <p:pic>
        <p:nvPicPr>
          <p:cNvPr id="6146" name="Picture 2" descr="Картинки по запросу шел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12976"/>
            <a:ext cx="3514361" cy="26357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Картинки по запросу шел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020" y="3196533"/>
            <a:ext cx="3532661" cy="265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45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Производитель шёлка</a:t>
            </a:r>
            <a:endParaRPr lang="ru-RU" b="1" i="1" dirty="0">
              <a:solidFill>
                <a:srgbClr val="FF0000"/>
              </a:solidFill>
            </a:endParaRPr>
          </a:p>
        </p:txBody>
      </p:sp>
      <p:sp>
        <p:nvSpPr>
          <p:cNvPr id="3" name="Объект 2"/>
          <p:cNvSpPr>
            <a:spLocks noGrp="1"/>
          </p:cNvSpPr>
          <p:nvPr>
            <p:ph idx="1"/>
          </p:nvPr>
        </p:nvSpPr>
        <p:spPr/>
        <p:txBody>
          <a:bodyPr>
            <a:normAutofit fontScale="77500" lnSpcReduction="20000"/>
          </a:bodyPr>
          <a:lstStyle/>
          <a:p>
            <a:pPr marL="0" indent="0">
              <a:buNone/>
            </a:pPr>
            <a:r>
              <a:rPr lang="ru-RU" dirty="0" smtClean="0"/>
              <a:t>   </a:t>
            </a:r>
            <a:r>
              <a:rPr lang="ru-RU" b="1" dirty="0" smtClean="0"/>
              <a:t>Тутовый шелкопряд </a:t>
            </a:r>
            <a:r>
              <a:rPr lang="ru-RU" dirty="0" smtClean="0"/>
              <a:t>- </a:t>
            </a:r>
            <a:r>
              <a:rPr lang="ru-RU" dirty="0">
                <a:solidFill>
                  <a:srgbClr val="444444"/>
                </a:solidFill>
                <a:latin typeface="Arial"/>
              </a:rPr>
              <a:t> </a:t>
            </a:r>
            <a:r>
              <a:rPr lang="ru-RU" dirty="0">
                <a:latin typeface="+mj-lt"/>
              </a:rPr>
              <a:t>гусеница и бабочка, играющие важную экономическую роль в производстве шёлка. Гусеница питается исключительно листьями шелковицы (тутового дерева). Близкий вид — дикий тутовый шелкопряд — обитает в Восточной Азии: в северных областях Китая и южных областях Приморского края России.</a:t>
            </a:r>
            <a:br>
              <a:rPr lang="ru-RU" dirty="0">
                <a:latin typeface="+mj-lt"/>
              </a:rPr>
            </a:br>
            <a:r>
              <a:rPr lang="ru-RU" dirty="0" smtClean="0">
                <a:latin typeface="+mj-lt"/>
              </a:rPr>
              <a:t>   Тутовый </a:t>
            </a:r>
            <a:r>
              <a:rPr lang="ru-RU" dirty="0">
                <a:latin typeface="+mj-lt"/>
              </a:rPr>
              <a:t>шелкопряд - это единственное полностью одомашненное </a:t>
            </a:r>
            <a:r>
              <a:rPr lang="ru-RU" dirty="0" err="1" smtClean="0">
                <a:latin typeface="+mj-lt"/>
              </a:rPr>
              <a:t>несекомое</a:t>
            </a:r>
            <a:r>
              <a:rPr lang="ru-RU" dirty="0" smtClean="0">
                <a:latin typeface="+mj-lt"/>
              </a:rPr>
              <a:t> </a:t>
            </a:r>
            <a:r>
              <a:rPr lang="ru-RU" dirty="0">
                <a:latin typeface="+mj-lt"/>
              </a:rPr>
              <a:t>не встречающееся в природе в диком состоянии. Самки его даже "разучились" летать. Взрослое насекомое - толстая бабочка с беловатыми крыльями размахом до 6 см. Гусеницы этого шелкопряда едят только листья шелковицы, или тутового дерева.</a:t>
            </a:r>
          </a:p>
        </p:txBody>
      </p:sp>
    </p:spTree>
    <p:extLst>
      <p:ext uri="{BB962C8B-B14F-4D97-AF65-F5344CB8AC3E}">
        <p14:creationId xmlns:p14="http://schemas.microsoft.com/office/powerpoint/2010/main" val="35214660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612</Words>
  <Application>Microsoft Office PowerPoint</Application>
  <PresentationFormat>Экран (4:3)</PresentationFormat>
  <Paragraphs>64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Натуральные волокна животного происхождения</vt:lpstr>
      <vt:lpstr>Шерсть.</vt:lpstr>
      <vt:lpstr>Волокна шерсти</vt:lpstr>
      <vt:lpstr>Применение шерсти</vt:lpstr>
      <vt:lpstr>Шерстяные ткани</vt:lpstr>
      <vt:lpstr>Применение шерстяных тканей</vt:lpstr>
      <vt:lpstr>Презентация PowerPoint</vt:lpstr>
      <vt:lpstr>Шёлк</vt:lpstr>
      <vt:lpstr>Производитель шёлка</vt:lpstr>
      <vt:lpstr>Презентация PowerPoint</vt:lpstr>
      <vt:lpstr>Презентация PowerPoint</vt:lpstr>
      <vt:lpstr>Свойства волокон шелка</vt:lpstr>
      <vt:lpstr>История шёлка</vt:lpstr>
      <vt:lpstr>Презентация PowerPoint</vt:lpstr>
      <vt:lpstr>Презентация PowerPoint</vt:lpstr>
      <vt:lpstr>Шёлковые ткани</vt:lpstr>
      <vt:lpstr>Применение шёлка</vt:lpstr>
      <vt:lpstr>Ответьте на вопросы:</vt:lpstr>
      <vt:lpstr>Презентация PowerPoint</vt:lpstr>
      <vt:lpstr>Презентация PowerPoint</vt:lpstr>
      <vt:lpstr>Источники информации: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Натуральные волокна животного происхождения</dc:title>
  <dc:creator>user</dc:creator>
  <cp:lastModifiedBy>user</cp:lastModifiedBy>
  <cp:revision>11</cp:revision>
  <dcterms:created xsi:type="dcterms:W3CDTF">2016-11-08T03:56:31Z</dcterms:created>
  <dcterms:modified xsi:type="dcterms:W3CDTF">2020-11-01T16:50:04Z</dcterms:modified>
</cp:coreProperties>
</file>